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20"/>
  </p:notesMasterIdLst>
  <p:sldIdLst>
    <p:sldId id="256" r:id="rId2"/>
    <p:sldId id="269" r:id="rId3"/>
    <p:sldId id="277" r:id="rId4"/>
    <p:sldId id="272" r:id="rId5"/>
    <p:sldId id="266" r:id="rId6"/>
    <p:sldId id="273" r:id="rId7"/>
    <p:sldId id="261" r:id="rId8"/>
    <p:sldId id="279" r:id="rId9"/>
    <p:sldId id="274" r:id="rId10"/>
    <p:sldId id="259" r:id="rId11"/>
    <p:sldId id="276" r:id="rId12"/>
    <p:sldId id="275" r:id="rId13"/>
    <p:sldId id="265" r:id="rId14"/>
    <p:sldId id="262" r:id="rId15"/>
    <p:sldId id="263" r:id="rId16"/>
    <p:sldId id="267" r:id="rId17"/>
    <p:sldId id="264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87655"/>
  </p:normalViewPr>
  <p:slideViewPr>
    <p:cSldViewPr snapToGrid="0" snapToObjects="1">
      <p:cViewPr varScale="1">
        <p:scale>
          <a:sx n="83" d="100"/>
          <a:sy n="83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6F892-50A5-0842-9BCE-D312B57F8E0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2E394-4834-124B-BB26-07D1F3FD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5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0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2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Resumes are typically used when applying for non-academic positions and are usually 1 page. They are tailored for a specific job. </a:t>
            </a:r>
            <a:r>
              <a:rPr lang="en-US" dirty="0" err="1"/>
              <a:t>Eg</a:t>
            </a:r>
            <a:r>
              <a:rPr lang="en-US" dirty="0"/>
              <a:t> :… They include education, experience and skills</a:t>
            </a:r>
          </a:p>
          <a:p>
            <a:r>
              <a:rPr lang="en-US" dirty="0"/>
              <a:t>CV are used for academic positions and are longer than resumes. They include papers, projects, grants all your accomplishments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3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letter – gap in the resume, relocation, explain how can you be a good fit and show your interest in </a:t>
            </a:r>
            <a:r>
              <a:rPr lang="en-US" dirty="0" err="1"/>
              <a:t>joing</a:t>
            </a:r>
            <a:r>
              <a:rPr lang="en-US" dirty="0"/>
              <a:t> their company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1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2E394-4834-124B-BB26-07D1F3FDE7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7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1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8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2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1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6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9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3/27/19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1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0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areer.uark.edu/cdc/students/resume/" TargetMode="External"/><Relationship Id="rId2" Type="http://schemas.openxmlformats.org/officeDocument/2006/relationships/hyperlink" Target="https://theundercoverrecruit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martrecruiters.com/blog/5-social-recruiting-alternatives-to-facebook/" TargetMode="External"/><Relationship Id="rId5" Type="http://schemas.openxmlformats.org/officeDocument/2006/relationships/hyperlink" Target="https://www.cnet.com/news/heads-up-linkedin-users-93-of-recruiters-are-looking-at-you/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F55A-C49C-D940-8086-5962B6CF3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214" y="802298"/>
            <a:ext cx="10421806" cy="2541431"/>
          </a:xfrm>
        </p:spPr>
        <p:txBody>
          <a:bodyPr/>
          <a:lstStyle/>
          <a:p>
            <a:r>
              <a:rPr lang="en-US" dirty="0"/>
              <a:t>Career Lessons Learnt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B4421-D4DB-314C-BE60-BB0AD40FF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7322" y="4037640"/>
            <a:ext cx="8637072" cy="2037696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Ujwani </a:t>
            </a:r>
            <a:r>
              <a:rPr lang="en-US" sz="3600" b="1" dirty="0"/>
              <a:t>Nukala, 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36DED-6032-2843-B3AE-C189EB16BA83}"/>
              </a:ext>
            </a:extLst>
          </p:cNvPr>
          <p:cNvSpPr txBox="1"/>
          <p:nvPr/>
        </p:nvSpPr>
        <p:spPr>
          <a:xfrm>
            <a:off x="10538847" y="6261315"/>
            <a:ext cx="257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MCBIOS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54EA7-9C1B-6446-8B4D-799BC613686E}"/>
              </a:ext>
            </a:extLst>
          </p:cNvPr>
          <p:cNvSpPr txBox="1"/>
          <p:nvPr/>
        </p:nvSpPr>
        <p:spPr>
          <a:xfrm>
            <a:off x="0" y="6369137"/>
            <a:ext cx="257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03-28-2019</a:t>
            </a:r>
          </a:p>
        </p:txBody>
      </p:sp>
    </p:spTree>
    <p:extLst>
      <p:ext uri="{BB962C8B-B14F-4D97-AF65-F5344CB8AC3E}">
        <p14:creationId xmlns:p14="http://schemas.microsoft.com/office/powerpoint/2010/main" val="309745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909C-8143-0948-8334-705DF39F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887"/>
            <a:ext cx="7729728" cy="1188720"/>
          </a:xfrm>
        </p:spPr>
        <p:txBody>
          <a:bodyPr/>
          <a:lstStyle/>
          <a:p>
            <a:r>
              <a:rPr lang="en-US" dirty="0"/>
              <a:t>RESUME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7FC6-2A4B-ED48-9FAE-116CA727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85900"/>
            <a:ext cx="10296144" cy="53721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6.25 seconds first glance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ATS is used by ~ 75% companies,  a specialized database which evaluates resumes against open job postings and conclude that they do not match!!!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 lvl="3">
              <a:buFont typeface="Wingdings" pitchFamily="2" charset="2"/>
              <a:buChar char="Ø"/>
            </a:pPr>
            <a:r>
              <a:rPr lang="en-US" sz="2800" dirty="0"/>
              <a:t>Stick to plain text</a:t>
            </a:r>
          </a:p>
          <a:p>
            <a:pPr lvl="3">
              <a:buFont typeface="Wingdings" pitchFamily="2" charset="2"/>
              <a:buChar char="Ø"/>
            </a:pPr>
            <a:r>
              <a:rPr lang="en-US" sz="2800" dirty="0"/>
              <a:t>No borders or fancy designs</a:t>
            </a:r>
          </a:p>
          <a:p>
            <a:pPr lvl="3">
              <a:buFont typeface="Wingdings" pitchFamily="2" charset="2"/>
              <a:buChar char="Ø"/>
            </a:pPr>
            <a:r>
              <a:rPr lang="en-US" sz="2800" dirty="0"/>
              <a:t>Optimize resume using keywords</a:t>
            </a:r>
          </a:p>
          <a:p>
            <a:pPr lvl="3">
              <a:buFont typeface="Wingdings" pitchFamily="2" charset="2"/>
              <a:buChar char="Ø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0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909C-8143-0948-8334-705DF39F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887"/>
            <a:ext cx="7729728" cy="1188720"/>
          </a:xfrm>
        </p:spPr>
        <p:txBody>
          <a:bodyPr/>
          <a:lstStyle/>
          <a:p>
            <a:r>
              <a:rPr lang="en-US" dirty="0"/>
              <a:t>RESUME 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ECA4E-0E67-F440-A50A-92C446350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902" y="4389352"/>
            <a:ext cx="10569844" cy="3101983"/>
          </a:xfrm>
        </p:spPr>
        <p:txBody>
          <a:bodyPr>
            <a:normAutofit/>
          </a:bodyPr>
          <a:lstStyle/>
          <a:p>
            <a:pPr marL="228600" lvl="1" indent="0" algn="ctr">
              <a:buNone/>
            </a:pPr>
            <a:r>
              <a:rPr lang="en-US" sz="2200" dirty="0"/>
              <a:t>Strong leadership skills and experience managing research professionals on collaborative projects resulting in 10 publications and $ 100,000 in research grant funding.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CE100-3C33-974D-AB0D-2FFF6C9C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2" y="2235846"/>
            <a:ext cx="10569844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8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C2EA-1A73-A144-A860-DE42A06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3172"/>
            <a:ext cx="7729728" cy="1188720"/>
          </a:xfrm>
        </p:spPr>
        <p:txBody>
          <a:bodyPr/>
          <a:lstStyle/>
          <a:p>
            <a:r>
              <a:rPr lang="en-US" dirty="0"/>
              <a:t>Difference between resume and </a:t>
            </a:r>
            <a:r>
              <a:rPr lang="en-US" dirty="0" err="1"/>
              <a:t>Cv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0FEF66-C649-704D-94F4-9467E08EF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40" y="1421892"/>
            <a:ext cx="11247120" cy="54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A5F374-DDE8-3444-8853-B9908C6B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5286" y="0"/>
            <a:ext cx="10594986" cy="66385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A664F-CF0D-7A47-9EF0-A2FEADD1F73A}"/>
              </a:ext>
            </a:extLst>
          </p:cNvPr>
          <p:cNvSpPr txBox="1"/>
          <p:nvPr/>
        </p:nvSpPr>
        <p:spPr>
          <a:xfrm>
            <a:off x="725286" y="6269212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AAPS Career Development</a:t>
            </a:r>
          </a:p>
        </p:txBody>
      </p:sp>
    </p:spTree>
    <p:extLst>
      <p:ext uri="{BB962C8B-B14F-4D97-AF65-F5344CB8AC3E}">
        <p14:creationId xmlns:p14="http://schemas.microsoft.com/office/powerpoint/2010/main" val="392973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2BDA-3BE2-4548-9145-CDEF1020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3697143"/>
          </a:xfrm>
        </p:spPr>
        <p:txBody>
          <a:bodyPr>
            <a:normAutofit/>
          </a:bodyPr>
          <a:lstStyle/>
          <a:p>
            <a:r>
              <a:rPr lang="en-US" sz="8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2656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927F-7F1F-0041-9413-3BC48345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88948"/>
            <a:ext cx="7729728" cy="1188720"/>
          </a:xfrm>
        </p:spPr>
        <p:txBody>
          <a:bodyPr/>
          <a:lstStyle/>
          <a:p>
            <a:r>
              <a:rPr lang="en-US" dirty="0"/>
              <a:t>Think like a recruiter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C2B32C-8166-0945-B522-CC0C57618CC9}"/>
              </a:ext>
            </a:extLst>
          </p:cNvPr>
          <p:cNvSpPr txBox="1">
            <a:spLocks/>
          </p:cNvSpPr>
          <p:nvPr/>
        </p:nvSpPr>
        <p:spPr bwMode="black">
          <a:xfrm>
            <a:off x="2231136" y="5669280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Cover letter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77763E-6923-EF42-9126-F7AA4B4B2897}"/>
              </a:ext>
            </a:extLst>
          </p:cNvPr>
          <p:cNvSpPr txBox="1">
            <a:spLocks/>
          </p:cNvSpPr>
          <p:nvPr/>
        </p:nvSpPr>
        <p:spPr bwMode="black">
          <a:xfrm>
            <a:off x="2231136" y="4227576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words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D7A97C-809A-074E-9591-D4093F101C9B}"/>
              </a:ext>
            </a:extLst>
          </p:cNvPr>
          <p:cNvSpPr txBox="1">
            <a:spLocks/>
          </p:cNvSpPr>
          <p:nvPr/>
        </p:nvSpPr>
        <p:spPr bwMode="black">
          <a:xfrm>
            <a:off x="2231136" y="117348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93787D-4B9D-7E4A-B408-B21596C1E2C0}"/>
              </a:ext>
            </a:extLst>
          </p:cNvPr>
          <p:cNvSpPr txBox="1">
            <a:spLocks/>
          </p:cNvSpPr>
          <p:nvPr/>
        </p:nvSpPr>
        <p:spPr bwMode="black">
          <a:xfrm>
            <a:off x="2231136" y="2874264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Customized resume </a:t>
            </a:r>
          </a:p>
        </p:txBody>
      </p:sp>
    </p:spTree>
    <p:extLst>
      <p:ext uri="{BB962C8B-B14F-4D97-AF65-F5344CB8AC3E}">
        <p14:creationId xmlns:p14="http://schemas.microsoft.com/office/powerpoint/2010/main" val="45732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6E9F-592A-DB42-9151-F5CD0E25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5156"/>
            <a:ext cx="7729728" cy="1188720"/>
          </a:xfrm>
        </p:spPr>
        <p:txBody>
          <a:bodyPr/>
          <a:lstStyle/>
          <a:p>
            <a:r>
              <a:rPr lang="en-US" dirty="0"/>
              <a:t>Leverage your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6E14A-C5E9-E746-92A1-13EB737E5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1434" y="1431417"/>
            <a:ext cx="6052021" cy="5624102"/>
          </a:xfrm>
        </p:spPr>
      </p:pic>
    </p:spTree>
    <p:extLst>
      <p:ext uri="{BB962C8B-B14F-4D97-AF65-F5344CB8AC3E}">
        <p14:creationId xmlns:p14="http://schemas.microsoft.com/office/powerpoint/2010/main" val="361693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6DEC-9C46-AC43-AA06-9A5AF9EB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0" y="434340"/>
            <a:ext cx="7729728" cy="118872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A036-C506-8D45-A677-9C86CD89E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23" y="1979676"/>
            <a:ext cx="11158779" cy="39456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https://theundercoverrecruiter.com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www.Scientificresumes.com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http://career.uark.edu/cdc/students/resume/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Publications - Chen B. Ten simple rules for internship in a pharmaceutical company.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AAPS Career Development Webpage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https://</a:t>
            </a:r>
            <a:r>
              <a:rPr lang="en-US" sz="2400" dirty="0" err="1">
                <a:solidFill>
                  <a:schemeClr val="tx1"/>
                </a:solidFill>
              </a:rPr>
              <a:t>jobstars.com</a:t>
            </a:r>
            <a:r>
              <a:rPr lang="en-US" sz="2400" dirty="0">
                <a:solidFill>
                  <a:schemeClr val="tx1"/>
                </a:solidFill>
              </a:rPr>
              <a:t>/job-seeker-resources-list/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1065A69-7D4C-E84D-98C0-7FCC33802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80" y="41992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1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2BDA-3BE2-4548-9145-CDEF1020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3697143"/>
          </a:xfrm>
        </p:spPr>
        <p:txBody>
          <a:bodyPr>
            <a:normAutofit/>
          </a:bodyPr>
          <a:lstStyle/>
          <a:p>
            <a:r>
              <a:rPr lang="en-US" sz="800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4459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73A7-FABF-AF48-A4AF-6681BC70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17560"/>
            <a:ext cx="9603275" cy="504485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72C748-EC76-E543-BD34-38351F72A1BD}"/>
              </a:ext>
            </a:extLst>
          </p:cNvPr>
          <p:cNvSpPr txBox="1">
            <a:spLocks/>
          </p:cNvSpPr>
          <p:nvPr/>
        </p:nvSpPr>
        <p:spPr bwMode="black">
          <a:xfrm>
            <a:off x="1197296" y="786799"/>
            <a:ext cx="10421806" cy="254143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first thing you need to have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starting your job search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8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73A7-FABF-AF48-A4AF-6681BC70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17560"/>
            <a:ext cx="9603275" cy="504485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Network</a:t>
            </a:r>
          </a:p>
          <a:p>
            <a:pPr marL="0" indent="0" algn="ctr">
              <a:buNone/>
            </a:pP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72C748-EC76-E543-BD34-38351F72A1BD}"/>
              </a:ext>
            </a:extLst>
          </p:cNvPr>
          <p:cNvSpPr txBox="1">
            <a:spLocks/>
          </p:cNvSpPr>
          <p:nvPr/>
        </p:nvSpPr>
        <p:spPr bwMode="black">
          <a:xfrm>
            <a:off x="1197296" y="786799"/>
            <a:ext cx="10421806" cy="254143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first thing you need to have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starting your job search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8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F7C4-8AFB-F743-BC11-ABB16DBC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807" y="153593"/>
            <a:ext cx="8793738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Network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53B8D8-14FD-844C-8B9B-DDFA383D4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6" y="1481795"/>
            <a:ext cx="4122546" cy="545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FABF0-53E2-4645-AEA1-9B243C11424B}"/>
              </a:ext>
            </a:extLst>
          </p:cNvPr>
          <p:cNvSpPr txBox="1"/>
          <p:nvPr/>
        </p:nvSpPr>
        <p:spPr>
          <a:xfrm>
            <a:off x="4752813" y="1999281"/>
            <a:ext cx="72067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Join Professional Organizations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Attend Meetings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Join College Alumni Club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Ask for Help or Advice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Use Social Media – LinkedIn and Twitter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0A1523-759B-D640-B8D9-3558C50F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807" y="153593"/>
            <a:ext cx="8793738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4FE7D-FA08-5741-A17E-976902F29644}"/>
              </a:ext>
            </a:extLst>
          </p:cNvPr>
          <p:cNvSpPr txBox="1"/>
          <p:nvPr/>
        </p:nvSpPr>
        <p:spPr>
          <a:xfrm>
            <a:off x="557939" y="1611824"/>
            <a:ext cx="10879810" cy="443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44% of employers have found content that caused them to hire the candidate.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57% are less likely to interview a candidate they can’t find online.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54% have decided not to hire a candidate based on their social media profiles.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120FD-8DEE-004F-840F-A86E15227884}"/>
              </a:ext>
            </a:extLst>
          </p:cNvPr>
          <p:cNvSpPr txBox="1"/>
          <p:nvPr/>
        </p:nvSpPr>
        <p:spPr>
          <a:xfrm>
            <a:off x="151848" y="6488668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AAPS Career Development</a:t>
            </a:r>
          </a:p>
        </p:txBody>
      </p:sp>
    </p:spTree>
    <p:extLst>
      <p:ext uri="{BB962C8B-B14F-4D97-AF65-F5344CB8AC3E}">
        <p14:creationId xmlns:p14="http://schemas.microsoft.com/office/powerpoint/2010/main" val="8981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36BF-9AA8-BE4E-AD13-FBF16B15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53590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Why</a:t>
            </a:r>
            <a:r>
              <a:rPr lang="en-US" sz="4800" dirty="0"/>
              <a:t> </a:t>
            </a:r>
            <a:r>
              <a:rPr lang="en-US" sz="4800" cap="none" dirty="0"/>
              <a:t>LinkedIn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876C4-0074-964E-A8B3-047CD60C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3" y="1271551"/>
            <a:ext cx="4338342" cy="4964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4E238-9F98-9542-B2FE-DD1B3245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43" y="1246657"/>
            <a:ext cx="5118629" cy="4989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F026E-867F-924C-9563-1118BEB77911}"/>
              </a:ext>
            </a:extLst>
          </p:cNvPr>
          <p:cNvSpPr txBox="1"/>
          <p:nvPr/>
        </p:nvSpPr>
        <p:spPr>
          <a:xfrm>
            <a:off x="433121" y="6304934"/>
            <a:ext cx="475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https://www.cnet.com/news/heads-up-linkedin-users-93-of-recruiters-are-looking-at-you/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1757A-D98A-5D42-ADBA-29F72937822B}"/>
              </a:ext>
            </a:extLst>
          </p:cNvPr>
          <p:cNvSpPr txBox="1"/>
          <p:nvPr/>
        </p:nvSpPr>
        <p:spPr>
          <a:xfrm>
            <a:off x="6398943" y="6236208"/>
            <a:ext cx="62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https://www.smartrecruiters.com/blog/5-social-recruiting-alternatives-to-facebook/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F8E68-64E1-D245-A06A-C4F59B4BF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456" y="183532"/>
            <a:ext cx="1537854" cy="10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9438-096F-2243-B598-910132DA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4884"/>
            <a:ext cx="7729728" cy="1188720"/>
          </a:xfrm>
        </p:spPr>
        <p:txBody>
          <a:bodyPr/>
          <a:lstStyle/>
          <a:p>
            <a:pPr algn="ctr"/>
            <a:r>
              <a:rPr lang="en-US" dirty="0" err="1"/>
              <a:t>Linkedin</a:t>
            </a:r>
            <a:r>
              <a:rPr lang="en-US" dirty="0"/>
              <a:t> MISTAKES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C9FDB-AC59-5E41-9FFB-E39476218D2D}"/>
              </a:ext>
            </a:extLst>
          </p:cNvPr>
          <p:cNvSpPr txBox="1"/>
          <p:nvPr/>
        </p:nvSpPr>
        <p:spPr>
          <a:xfrm>
            <a:off x="1078992" y="1773936"/>
            <a:ext cx="94366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don’t have a profile picture or its not a good 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have a generic and boring headline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have very few connections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have not used the right keywords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profile isn’t public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You have not updated your profile for a long time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7A2C6-A2DA-BC44-9B18-5B8B4A1D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2" y="214884"/>
            <a:ext cx="182137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9438-096F-2243-B598-910132DA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4884"/>
            <a:ext cx="7729728" cy="1188720"/>
          </a:xfrm>
        </p:spPr>
        <p:txBody>
          <a:bodyPr/>
          <a:lstStyle/>
          <a:p>
            <a:r>
              <a:rPr lang="en-US" dirty="0" err="1"/>
              <a:t>Linkedin</a:t>
            </a:r>
            <a:r>
              <a:rPr lang="en-US" dirty="0"/>
              <a:t> DO’s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C9FDB-AC59-5E41-9FFB-E39476218D2D}"/>
              </a:ext>
            </a:extLst>
          </p:cNvPr>
          <p:cNvSpPr txBox="1"/>
          <p:nvPr/>
        </p:nvSpPr>
        <p:spPr>
          <a:xfrm>
            <a:off x="924732" y="1634452"/>
            <a:ext cx="1126726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Network - 500+ connections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 Professional profile picture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 Send customized invitations to connect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 Ask for referral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 Include key words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 Summary should be results oriented – Include numbers when possible.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7A2C6-A2DA-BC44-9B18-5B8B4A1D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2" y="214884"/>
            <a:ext cx="182137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5782-F701-FD49-A191-74CB87DA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222" y="3133679"/>
            <a:ext cx="7729728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RESUME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97931C-2AE9-0F45-A00B-86D6932895C7}"/>
              </a:ext>
            </a:extLst>
          </p:cNvPr>
          <p:cNvSpPr txBox="1">
            <a:spLocks/>
          </p:cNvSpPr>
          <p:nvPr/>
        </p:nvSpPr>
        <p:spPr bwMode="black">
          <a:xfrm>
            <a:off x="921673" y="592248"/>
            <a:ext cx="10421806" cy="254143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important thing is your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279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{8EA6C0D9-6D05-3740-ADF7-013F14312F1E}tf10001120</Template>
  <TotalTime>958</TotalTime>
  <Words>471</Words>
  <Application>Microsoft Macintosh PowerPoint</Application>
  <PresentationFormat>Widescreen</PresentationFormat>
  <Paragraphs>89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</vt:lpstr>
      <vt:lpstr>Parcel</vt:lpstr>
      <vt:lpstr>Career Lessons Learnt</vt:lpstr>
      <vt:lpstr>PowerPoint Presentation</vt:lpstr>
      <vt:lpstr>PowerPoint Presentation</vt:lpstr>
      <vt:lpstr>Professional Network </vt:lpstr>
      <vt:lpstr>Social Media </vt:lpstr>
      <vt:lpstr>Why LinkedIn</vt:lpstr>
      <vt:lpstr>Linkedin MISTAKES </vt:lpstr>
      <vt:lpstr>Linkedin DO’s</vt:lpstr>
      <vt:lpstr>PowerPoint Presentation</vt:lpstr>
      <vt:lpstr>RESUME facts</vt:lpstr>
      <vt:lpstr>RESUME facts</vt:lpstr>
      <vt:lpstr>Difference between resume and Cv</vt:lpstr>
      <vt:lpstr>PowerPoint Presentation</vt:lpstr>
      <vt:lpstr>SUMMARY</vt:lpstr>
      <vt:lpstr>Think like a recruiter</vt:lpstr>
      <vt:lpstr>Leverage your resources</vt:lpstr>
      <vt:lpstr>Resources</vt:lpstr>
      <vt:lpstr>Thank you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Lessons Learnt</dc:title>
  <dc:creator>Ujwani Nukala</dc:creator>
  <cp:lastModifiedBy>Ujwani Nukala</cp:lastModifiedBy>
  <cp:revision>48</cp:revision>
  <dcterms:created xsi:type="dcterms:W3CDTF">2019-03-23T18:23:39Z</dcterms:created>
  <dcterms:modified xsi:type="dcterms:W3CDTF">2019-03-28T04:01:42Z</dcterms:modified>
</cp:coreProperties>
</file>